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0" r:id="rId4"/>
    <p:sldId id="259" r:id="rId5"/>
    <p:sldId id="258" r:id="rId6"/>
    <p:sldId id="260" r:id="rId7"/>
    <p:sldId id="265" r:id="rId8"/>
    <p:sldId id="261" r:id="rId9"/>
    <p:sldId id="268" r:id="rId10"/>
    <p:sldId id="267" r:id="rId11"/>
    <p:sldId id="299" r:id="rId12"/>
    <p:sldId id="269" r:id="rId13"/>
    <p:sldId id="271" r:id="rId14"/>
    <p:sldId id="282" r:id="rId15"/>
    <p:sldId id="294" r:id="rId16"/>
    <p:sldId id="295" r:id="rId17"/>
    <p:sldId id="296" r:id="rId18"/>
    <p:sldId id="297" r:id="rId19"/>
    <p:sldId id="298" r:id="rId20"/>
    <p:sldId id="270" r:id="rId21"/>
    <p:sldId id="292" r:id="rId22"/>
    <p:sldId id="301" r:id="rId23"/>
    <p:sldId id="306" r:id="rId24"/>
    <p:sldId id="321" r:id="rId25"/>
    <p:sldId id="307" r:id="rId26"/>
    <p:sldId id="308" r:id="rId27"/>
    <p:sldId id="322" r:id="rId28"/>
    <p:sldId id="310" r:id="rId29"/>
    <p:sldId id="311" r:id="rId30"/>
    <p:sldId id="312" r:id="rId31"/>
    <p:sldId id="323" r:id="rId32"/>
    <p:sldId id="305" r:id="rId33"/>
    <p:sldId id="313" r:id="rId34"/>
    <p:sldId id="314" r:id="rId35"/>
    <p:sldId id="327" r:id="rId36"/>
    <p:sldId id="315" r:id="rId37"/>
    <p:sldId id="316" r:id="rId38"/>
    <p:sldId id="324" r:id="rId39"/>
    <p:sldId id="328" r:id="rId40"/>
    <p:sldId id="325" r:id="rId41"/>
    <p:sldId id="318" r:id="rId42"/>
    <p:sldId id="319" r:id="rId43"/>
    <p:sldId id="302" r:id="rId44"/>
    <p:sldId id="303" r:id="rId45"/>
    <p:sldId id="26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2" autoAdjust="0"/>
  </p:normalViewPr>
  <p:slideViewPr>
    <p:cSldViewPr>
      <p:cViewPr varScale="1">
        <p:scale>
          <a:sx n="79" d="100"/>
          <a:sy n="7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568952" cy="151216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ИППП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50131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Кафедра дерматологии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11388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Лучшим способом предупреждения ИППП является предупреждение возможности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заражения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первом уровне профилактики вероятность подвергнуться риску инфицирования ИППП может быть снижена следующими способами: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воздержание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вступления в половые отношения в подростковом возрасте;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ограничение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числа половых партнеров;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правильное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регулярное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презервативами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86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712968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Контрацепция  ≠ профилактика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ИППП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016815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ПРАВИЛЬНОЕ И РЕГУЛЯРНОЕ ПОЛЬЗОВАНИЕ ПРЕЗЕРВАТИВАМИ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Презервативы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являются самым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надёжным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доступным средством защиты в ситуации, когда люди стремятся обезопасить себя или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партнёра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какого бы то ни было риска заражения ИППП. </a:t>
            </a:r>
          </a:p>
        </p:txBody>
      </p:sp>
    </p:spTree>
    <p:extLst>
      <p:ext uri="{BB962C8B-B14F-4D97-AF65-F5344CB8AC3E}">
        <p14:creationId xmlns:p14="http://schemas.microsoft.com/office/powerpoint/2010/main" val="1351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3541" r="44019" b="16978"/>
          <a:stretch/>
        </p:blipFill>
        <p:spPr>
          <a:xfrm>
            <a:off x="4932040" y="4405355"/>
            <a:ext cx="3384376" cy="2299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80983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помнить, что презервативы могут предохранять от заражения ИППП только тогда, когда ими пользуются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регулярным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надлежащим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образом. При условии правильного использования во время каждого полового акта презервативы снижают не только риск нежелательной беременности, но и опасность заражения ИППП, в том числе и ВИЧ-инфекцией, (обеспечивая, таким образом, двойную защиту). </a:t>
            </a:r>
          </a:p>
        </p:txBody>
      </p:sp>
    </p:spTree>
    <p:extLst>
      <p:ext uri="{BB962C8B-B14F-4D97-AF65-F5344CB8AC3E}">
        <p14:creationId xmlns:p14="http://schemas.microsoft.com/office/powerpoint/2010/main" val="3403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63" y="3212976"/>
            <a:ext cx="50482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35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Мужской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презерватив наряду с женским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является основным элементом комплексных стратегий профилактики.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1368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Мужской латексный презерватив представляет собой единственную наиболее эффективную существующую технология снижения половой передачи ВИЧ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ИППП.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женский презерватив является эффективным и безопасным средством, он не реализовал в полной мере своего потенциала в национальных программах по причине его относительно высокой стоимости.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Желательно использование презервативов, изготовленных из латекса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фабрично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обработанных смазочными средствами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любрикантами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Латексный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презерватив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более, чем на 92% состоит из натурального латекса.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Оставшуюся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составляют различные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которые и придают латексу такие важные качества, как прочность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тягучесть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Презервативы,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изготовленные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из латекса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обладают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наибольшей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эффективностью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способны преграждать путь наиболее мелким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микроорганизмам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(например, вирусы), что не всегда достигается при использовании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низкокачественных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презервативов, сделанных из других материалов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презервативов в разных национальных стандартах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колеблются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от 2 до 5 лет.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большинство фирм-изготовителей гарантируют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пригодность своих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изделий в течение 5 лет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при отсутствии воздействия высоких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температур, солнечного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света и веществ, разрушающих латекс (например, масло).</a:t>
            </a:r>
          </a:p>
          <a:p>
            <a:pPr marL="109728" indent="0">
              <a:lnSpc>
                <a:spcPct val="12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2828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ричины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того, что презервативы не всегда могут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предотвратить ИППП.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72971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Неправильное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или непостоянное 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использование;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Смазочные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масляной основе, которые иногда используются при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отсутствии специально предназначенных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этих целей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любрикантов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разрушают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латекс, что приводит к разрыву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презерватива. </a:t>
            </a:r>
          </a:p>
          <a:p>
            <a:pPr>
              <a:lnSpc>
                <a:spcPct val="12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Латекс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повреждён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высокой температурой или солнечными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лучами. </a:t>
            </a:r>
          </a:p>
          <a:p>
            <a:pPr>
              <a:lnSpc>
                <a:spcPct val="12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презервативов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снижается ввиду длительно срока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хранения. </a:t>
            </a:r>
          </a:p>
          <a:p>
            <a:pPr>
              <a:lnSpc>
                <a:spcPct val="12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возникают механические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разрывы в момент вскрытия упаковки, если используются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зубы или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ногти (около 2 случаев повреждений на 100 вскрытий).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Экстренная профилактика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93808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Экстренная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посткоитальная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) профилактика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предпринимаемые в случае аварийной ситуации и/или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незащищённого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полового контакта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Аварийная ситуация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разрыв презерватива во время любого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полового акта.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Разрыв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презерватива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незащищённый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половой акт представляют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риска заражения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ИППП.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таких случаях 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 по снижению риска заражения, то есть применить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антисептики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36504"/>
          </a:xfrm>
        </p:spPr>
        <p:txBody>
          <a:bodyPr>
            <a:normAutofit fontScale="47500" lnSpcReduction="20000"/>
          </a:bodyPr>
          <a:lstStyle/>
          <a:p>
            <a:pPr marL="109728" indent="0" algn="ctr">
              <a:buNone/>
            </a:pPr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экстренной профилактики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бильно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помочитесь, чтобы болезнетворные микроорганизмы, которые попали в уретру, не распространились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дальше;</a:t>
            </a:r>
          </a:p>
          <a:p>
            <a:pPr>
              <a:lnSpc>
                <a:spcPct val="15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вымойте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 обработайте половые пути и руки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антисептиком*;</a:t>
            </a:r>
          </a:p>
          <a:p>
            <a:pPr>
              <a:lnSpc>
                <a:spcPct val="15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смените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нижнее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белье;</a:t>
            </a:r>
          </a:p>
          <a:p>
            <a:pPr>
              <a:lnSpc>
                <a:spcPct val="15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внешней обработки половых органов,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антисептики*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рекомендуется ввести во влагалище (10 мл) при помощи тампона, смоченного в растворе, и в уретру (2 мл) при помощи специального приспособления – кружки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Эсмарха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Возможно назначение экстренной медикаментозной профилактики врачом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дерматовенерологом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*0,05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биглюконата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или 0,01%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мирамистина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620688"/>
            <a:ext cx="5760640" cy="1440160"/>
          </a:xfrm>
          <a:prstGeom prst="roundRect">
            <a:avLst/>
          </a:prstGeom>
          <a:solidFill>
            <a:srgbClr val="FF7C80">
              <a:alpha val="81176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3824" y="625241"/>
            <a:ext cx="648072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незащищённого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полового акта вероятность предотвратить заражение </a:t>
            </a:r>
            <a:r>
              <a:rPr lang="ru-RU" sz="2600" b="1" i="1" u="sng" dirty="0">
                <a:latin typeface="Times New Roman" pitchFamily="18" charset="0"/>
                <a:cs typeface="Times New Roman" pitchFamily="18" charset="0"/>
              </a:rPr>
              <a:t>эффективна в первые 2 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26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9" r="37793"/>
          <a:stretch/>
        </p:blipFill>
        <p:spPr>
          <a:xfrm>
            <a:off x="1187623" y="2420888"/>
            <a:ext cx="3745259" cy="26173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040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20-30 дней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незащищённого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полового контакта сдайте анализы на ИППП.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Экстренная медикаментозная профилактика ИППП проводится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исключительных случаях, т.к. лекарственные препараты могут нанести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серьёзный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 здоровью.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Экстренная профилактика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8539" r="5998" b="50000"/>
          <a:stretch/>
        </p:blipFill>
        <p:spPr>
          <a:xfrm>
            <a:off x="6588224" y="2132856"/>
            <a:ext cx="1657884" cy="24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136815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передачи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перемещения возбудителя инфекционных и инвазивных заболеваний из зараженного организма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восприим­чивый.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4" y="2458963"/>
            <a:ext cx="849694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221088"/>
            <a:ext cx="7920880" cy="2016224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это конкретные элемен­ты внешней среды или их сочетание, обеспечивающие попадание возбудителя из одного организма в другой в определенных вне­шних условиях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1066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 не менее,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презерватив 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всегда может гарантировать от заражения некоторыми ИППП.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Сифилис, вирус герпеса, ВПЧ, вирус контагиозного моллюска...... 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передаваться половому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партнёру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контакте с частями тела,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защищёнными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презервативом. </a:t>
            </a:r>
          </a:p>
        </p:txBody>
      </p:sp>
    </p:spTree>
    <p:extLst>
      <p:ext uri="{BB962C8B-B14F-4D97-AF65-F5344CB8AC3E}">
        <p14:creationId xmlns:p14="http://schemas.microsoft.com/office/powerpoint/2010/main" val="6529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03232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ПАРЕНТЕРАЛЬНЫЙ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путь передачи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6577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специализированных, лицензированных медицинских учреждений.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специализированных,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лицензированных косметологических салоно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маникюрных кабинетов, тату салонов, парикмахерских, где используются одноразовые инструменты и производится обработка многоразового инструментария по САН ПИН.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6489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ПРОФЕССИОНАЛЬНЫЙ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путь передачи на примере 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873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 непосредственно работает с материалом: биологическим и инфекционным.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выделить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пути заражения: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случайном уколе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иглой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больного во время забора крови или выполнении лечебных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попадании крови на поверхность слизистых или попадании биологических жидкостей в открытые раны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4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968552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3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Работники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здравоохранения находятся в группе риска заражения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гемотрансмиссивными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инфекциями, в том числе вирусами гепатитов В и С,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ВИЧ.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профессиональное заражение медработников этими инфекциями происходит при случайном уколе или порезе острым медицинским инструментом, а также при попадании инфицированной биологической жидкости на слизистые оболочки.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03232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ПРОФЕССИОНАЛЬНЫЙ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передачи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2636912"/>
            <a:ext cx="7920880" cy="25957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17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88569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профилактике профессионального заражения ВИЧ-инфекцией медицинских работников регламентируется Санитарно-эпидемиологическими правилами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3.1.5.2826 – 10 «Профилактика ВИЧ-инфекции»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968552"/>
          </a:xfrm>
        </p:spPr>
        <p:txBody>
          <a:bodyPr>
            <a:no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Основной из установленных причин возникновения аварийных ситуаций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было: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несоблюдение правил техники безопасности при работе с острыми инструментами и биоматериалом (52,6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несоблюдение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медработниками универсальных правил безопасности для защиты кожи и слизистых оболочек при контакте с биоматериалом (26,3%). К этой категории относятся случаи неиспользования барьерных средств защиты (халат, фартук, перчатки, очки или пластиковые щитки), проведение манипуляций медработниками с необработанными ранами и микротравмами рук. Нарушаются, как стандарты технологии проведения процедуры (надевание колпачка на иглу, снятие рукой иглы со шприца, перенос использованного оборудования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незащищёнными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иглами и т.п.), так и правила утилизации острых инструментов (уборка рабочего места с оставленным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острым инструментом, вынос использованных острых инструментов в прокалываемой таре и т.п.).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03232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ПРОФЕССИОНАЛЬНЫЙ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путь передачи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144509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Защитные приспособления и безопасные технологии (универсальные меры предосторожности):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проведении процедур, при которых возможно разбрызгивание крови, слюны и выделений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дёсен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необходимо использовать хирургические маски, защитные очки или пластиковые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работники, имеющие экссудативные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экземные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поражения кожных покровов, должны отстраняться от прямых контактов с пациентами и от работы с инструментарием до полного устранения признаков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перчаток при контактах с кровью,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повреждёнными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участками кожи пациента, также при обработке органов и поверхностей тканей, контамини­рованных кровью или др. биологическими жидкостями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Перчатки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менять после работы с каждым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Защитные приспособления и безопасные технологии (универсальные меры предосторожности):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халаты или фартуки при проведении процедур.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меры предосторожности (ТБ), чтобы избе­жать уколов иглами, порезов скальпелем или другими острыми инструментами и приспособлениями при проведении процедур, промывке и дезинфекции использованного инструментария, при удалении использованных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работе с биологическими жидкостями следует пользоваться только автоматическими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пипетками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 дозаторами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Помещать все использованные одноразовые материа­лы во влагонепроницаемые закрывающиеся контейнеры.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50000" r="42244" b="20301"/>
          <a:stretch/>
        </p:blipFill>
        <p:spPr>
          <a:xfrm>
            <a:off x="2339752" y="5517232"/>
            <a:ext cx="4392488" cy="1435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Защитные приспособления и безопасные технологии (универсальные меры предосторожности):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177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избежание уколов использованными иглами не сле­дует снимать и одевать колпачки на них, а также гнуть их и ломать руками, извлекать иглы из шприцев; сбор использованных игл и острого инструментария осуществлять в специальные не прокалываемые контейнеры; своевременно заменять контейнеры для режущих и колющих инструментов, не допуская их переполнения; размещать контейнеры для использованных острых инструментов так, чтобы ими было удобно пользоваться, и они не могли опрокинуться; контейнер с использованными режущими и колющими инструментами перемещать только тщательно закрытым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Контаминированные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материалы, использованные при проведении лабораторных анализов, необходимо поместить в герметичную тару, продезинфицировать и утилизировать в соответствии с действующими правилами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утилизации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риска аварийных ситуаций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542501"/>
              </p:ext>
            </p:extLst>
          </p:nvPr>
        </p:nvGraphicFramePr>
        <p:xfrm>
          <a:off x="467544" y="1628800"/>
          <a:ext cx="8229600" cy="4473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8576"/>
                <a:gridCol w="2016224"/>
                <a:gridCol w="2057400"/>
                <a:gridCol w="2057400"/>
              </a:tblGrid>
              <a:tr h="4594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травматизации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риска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3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ВИЧ-инфекция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Вирусный гепатит В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Вирусный гепатит С</a:t>
                      </a:r>
                    </a:p>
                  </a:txBody>
                  <a:tcPr marL="48588" marR="48588" marT="24294" marB="24294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при глубоком колотом или резаном повреждении кожи, сопровождающемся кровотечением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Высокий (0,3%)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Высокий (&gt;23%)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Высокий (&gt;7%)</a:t>
                      </a:r>
                    </a:p>
                  </a:txBody>
                  <a:tcPr marL="48588" marR="48588" marT="24294" marB="24294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при неглубоких повреждениях с "капельным" отделением крови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Умеренный (0,09%)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Высокий (&gt;10%)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Высокий (1,8%)</a:t>
                      </a:r>
                    </a:p>
                  </a:txBody>
                  <a:tcPr marL="48588" marR="48588" marT="24294" marB="24294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при поверхностной </a:t>
                      </a:r>
                      <a:r>
                        <a:rPr lang="ru-RU" sz="1400" dirty="0" err="1">
                          <a:effectLst/>
                        </a:rPr>
                        <a:t>травматизации</a:t>
                      </a:r>
                      <a:r>
                        <a:rPr lang="ru-RU" sz="1400" dirty="0">
                          <a:effectLst/>
                        </a:rPr>
                        <a:t> кожи и слизистых или попадании биологических жидкостей на слизистые оболочки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Минимальный (&lt;0,09%)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Умеренный (&gt;1%)</a:t>
                      </a:r>
                    </a:p>
                  </a:txBody>
                  <a:tcPr marL="48588" marR="48588" marT="24294" marB="2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Умеренный (&gt;0,1%)</a:t>
                      </a:r>
                    </a:p>
                  </a:txBody>
                  <a:tcPr marL="48588" marR="48588" marT="24294" marB="2429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ÐÐµÑÐ°Ð½Ð¸Ð·Ð¼Ñ, Ð¿ÑÑÐ¸ Ð¸ ÑÐ°ÐºÑÐ¾ÑÑ Ð¿ÐµÑÐµÐ´Ð°ÑÐ¸ Ð²Ð¾Ð·Ð±ÑÐ´Ð¸ÑÐµÐ»ÐµÐ¹ Ð¸Ð½ÑÐµÐºÑÐ¸Ð¾Ð½Ð½ÑÑ Ð±Ð¾Ð»ÐµÐ·Ð½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7" y="7937"/>
            <a:ext cx="914532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факторам, от которых зависит риск заражения ВИЧ, следует отнести: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9457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ВИЧ-статус пациента и стадию заболевания (при острой ВИЧ-инфекции или поздней стадии заболевания в крови больше вируса и риск заражения выше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пациентом антиретровирусной терапии, при проведении которой риск заражения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пациента устойчивых к лечению штаммов ВИЧ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случае антиретровирусная терапия может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неэффективна);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контаминации заразным материалом инструмента (укол иглой после взятия крови из вены опаснее по сравнению с уколом иглой после внутримышечной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инъекции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факторам, от которых зависит риск заражения ВИЧ, следует отнести: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84576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уколе инструментом с внутренней полостью (полая игла), где может быть большее количество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заражённого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материала, риск заражения повышается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инъекционная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игла опаснее, чем игла хирургическая для наложения швов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нарушения целостности кожных покровов и слизистых при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травмировании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медработника (риск инфицирования повышается при глубоком внутримышечном повреждении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загрязнённым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инструментом, особенно при ранении полой иглой, попадающей в кровеносный сосуд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порезы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менее опасны по сравнению с колотыми и рваными ранами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своевременная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обработка раневой поверхности (промывание водой с мылом и обработка антисептическим раствором) снижают риск заражения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Все МО должны иметь аптечку «Анти-СПИД» на случай аварийной ситуации, которая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хранится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доступном для персонала месте.</a:t>
            </a: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4613144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пациент рассматривается как потенциальный источник заражения независимо от статуса, возраста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пола! </a:t>
            </a:r>
          </a:p>
          <a:p>
            <a:pPr algn="ctr">
              <a:lnSpc>
                <a:spcPct val="150000"/>
              </a:lnSpc>
            </a:pPr>
            <a:endParaRPr lang="ru-RU" sz="40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201860" cy="3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8640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Рекомендуемый состав аптечки «Анти-СПИД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Раствор этилового спирта 70% -2 флакона по 100 мл.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5% спиртовой раствор йода.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Стерильная дистиллированная вода - 2 флакона по 100 мл.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Ватно-марлевые тампоны, салфетки (стерильные).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Перевязочный материал (вата, бинт и пр.).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Лейкопластырь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фуропласт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клей БФ).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Пипетки глазные - 2-3шт.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Одноразовые резиновые перчатки, напальчники.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Ножницы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закруглёнными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браншами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Экспресс-тест на ВИЧ-инфекцию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11. Комплект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профилактики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(ПКП)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Первичная профилактика: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17744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случае порезов и уколов немедленно снять перчатки, вымыть руки с мылом под проточной водой, обработать руки 70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спиртом, смазать ранку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спиртовым раствором йода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попадании крови или других биологических жидкостей на кожные покровы это место обрабатывают 70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спиртом, обмывают водой с мылом и повторно обрабатывают 70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спиртом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попадании крови и других биологических жидкостей пациента на слизистую глаз, носа и рта: ротовую полость промыть большим количеством воды и прополоскать 70% раствором этилового спирта, слизистую оболочку носа и глаза обильно промывают водой (не тереть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попадании крови и других биологических жидкостей пациента на халат, одежду: снять рабочую одежду и погрузить в дезинфицирующий раствор или в бикс (бак) для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автоклавирования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риска заражения ВИЧ-инфекцией и ВГВ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ВГС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0089">
            <a:off x="2782701" y="4873652"/>
            <a:ext cx="2718931" cy="2665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r="69810"/>
          <a:stretch/>
        </p:blipFill>
        <p:spPr>
          <a:xfrm>
            <a:off x="7742151" y="4193703"/>
            <a:ext cx="1271046" cy="26642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11" y="719701"/>
            <a:ext cx="8118890" cy="5184576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Необходимо в возможно короткие после аварийной ситуации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сроки обследовать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на ВИЧ-инфекцию и гепатиты В и С лицо, которое может являться потенциальным источником заражения, и контаминированное с ним лицо.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на ВИЧ-инфекцию потенциального источника ВИЧ-инфекции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контаминированного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 ним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методом экспресс-тестирования </a:t>
            </a:r>
          </a:p>
          <a:p>
            <a:pPr marL="109728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антитела к ВИЧ после аварийной </a:t>
            </a:r>
          </a:p>
          <a:p>
            <a:pPr marL="109728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ситуации с обязательным направлением образца из той же порции крови для </a:t>
            </a:r>
          </a:p>
          <a:p>
            <a:pPr marL="109728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стандартного тестирования на ВИЧ </a:t>
            </a:r>
          </a:p>
          <a:p>
            <a:pPr marL="109728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иммуно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-ферментного анализа.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36904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Оформление аварийной ситуации проводится в соответствии с установленными требованиями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ЛПО должны незамедлительно сообщать о каждом аварийном случае руководителю подразделения, его заместителю или вышестоящему руководителю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полученные медработниками, должны учитываться в каждом МО и актироваться как несчастный случай на производстве с составлением Акта о несчастном случае на производстве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заполнить Журнал регистрации несчастных случаев на производстве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необходимо провести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эпидрасследование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причины травмы и установить связь причины травмы с исполнением медработником служебных обязанностей и направить акт и донесение по установленной форме в 3-х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дневный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срок в ГБУЗ «ИОЦ СПИД».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Решение о назначении и начале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приёма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профилактики: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457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Постконтактная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профилактика (ПКП)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заражения ВИЧ-инфекцией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медицинское вмешательство, направленное на предотвращение развития инфекции после вероятного контакта с ВИЧ.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экстренной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профилактики заболевания лицам, подвергшимся риску заражения ВИЧ-инфекцией, оказывают первую помощь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назначают антиретровирусные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препараты.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Контактировавшему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лицу необходимо обеспечить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консультирование и тестирование на ВИЧ, диспансерное наблюдение врача.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39604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назначении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постконтактной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профилактики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характера повреждения слизистых и кожи, глубины повреждения,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повреждающего инструмента,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биологической жидкости, выделяют 3 степени риска заражения: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5477"/>
              </p:ext>
            </p:extLst>
          </p:nvPr>
        </p:nvGraphicFramePr>
        <p:xfrm>
          <a:off x="467544" y="836712"/>
          <a:ext cx="8219256" cy="5328841"/>
        </p:xfrm>
        <a:graphic>
          <a:graphicData uri="http://schemas.openxmlformats.org/drawingml/2006/table">
            <a:tbl>
              <a:tblPr/>
              <a:tblGrid>
                <a:gridCol w="4109628"/>
                <a:gridCol w="4109628"/>
              </a:tblGrid>
              <a:tr h="115212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риска </a:t>
                      </a:r>
                      <a:r>
                        <a:rPr lang="ru-RU" sz="24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заражения</a:t>
                      </a:r>
                      <a:endParaRPr lang="ru-RU" sz="2400" b="1" i="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</a:t>
                      </a:r>
                      <a:r>
                        <a:rPr lang="ru-RU" sz="2400" b="1" i="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химиопрофилактики</a:t>
                      </a:r>
                      <a:endParaRPr lang="ru-RU" sz="2400" b="1" i="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6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Высокая, при глубоком колотом или резаном повреждении кожи, сопровождающемся кровотечением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Назначается </a:t>
                      </a:r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химиопрофилактика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схеме ВААРТ (3-4 препарата)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6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Умеренная, при неглубоких повреждениях с "капельным" отделением крови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назначение </a:t>
                      </a:r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химиопрофилактики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7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Минимальная, при поверхностной </a:t>
                      </a:r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травматизации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кожи и слизистых или попадании биологических жидкостей на слизистые оболочки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Химиопрофилактика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назначается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2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пути передачи ИППП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ПОЛОВОЙ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незащищённый (без презерватива) проникающий половой контакт как гомосексуальный, так и гетеросексуальный.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чужих бритвенных принадлежностей, зубных щеток с остатками крови;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общими с больным предметами гигиены, постельным бельем, одежды (нижнего белья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ПАРЕНТЕРАЛЬНЫЙ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-совместное или повторное использование шприцев, игл и другого инъекционного оборудования;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использование нестерильного инструментария для манипуляций, подразумевающих возможный контакт с кровью (маникюрный набор, стоматологические инструменты, аппараты для нанесения перманентного макияжа, татуировок);</a:t>
            </a:r>
          </a:p>
          <a:p>
            <a:pPr>
              <a:lnSpc>
                <a:spcPct val="90000"/>
              </a:lnSpc>
              <a:buNone/>
            </a:pPr>
            <a:endParaRPr lang="ru-RU" sz="1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ПРОФЕССИОНАЛЬНЫЙ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 контакте с кровью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ВЕРТИКАЛЬНЫЙ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передача от матери ребенку – во время беременности, родов и при кормлении грудью. </a:t>
            </a:r>
          </a:p>
        </p:txBody>
      </p:sp>
    </p:spTree>
    <p:extLst>
      <p:ext uri="{BB962C8B-B14F-4D97-AF65-F5344CB8AC3E}">
        <p14:creationId xmlns:p14="http://schemas.microsoft.com/office/powerpoint/2010/main" val="15616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228940"/>
              </p:ext>
            </p:extLst>
          </p:nvPr>
        </p:nvGraphicFramePr>
        <p:xfrm>
          <a:off x="107504" y="836711"/>
          <a:ext cx="8784976" cy="58326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4392488"/>
              </a:tblGrid>
              <a:tr h="1770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риска заражения:</a:t>
                      </a:r>
                    </a:p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</a:t>
                      </a:r>
                      <a:r>
                        <a:rPr lang="ru-RU" sz="32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химиопрофилактики</a:t>
                      </a:r>
                      <a:endParaRPr lang="ru-RU" sz="3200" b="0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54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Высокая, при глубоком колотом или резаном повреждении кожи, сопровождающемся кровотечением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Назначается </a:t>
                      </a:r>
                      <a:r>
                        <a:rPr lang="ru-RU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химиопрофилактика</a:t>
                      </a: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схеме ВААРТ (3-4 препарата)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4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Умеренная, при неглубоких повреждениях с "капельным" отделением крови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 назначение </a:t>
                      </a:r>
                      <a:r>
                        <a:rPr lang="ru-RU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химиопрофилактики</a:t>
                      </a:r>
                      <a:endParaRPr lang="ru-RU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400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Минимальная, при поверхностной </a:t>
                      </a:r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травматизации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кожи и слизистых или попадании биологических жидкостей на слизистые оболочки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Химиопрофилактика</a:t>
                      </a:r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назначается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8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5616624"/>
          </a:xfrm>
        </p:spPr>
        <p:txBody>
          <a:bodyPr>
            <a:normAutofit/>
          </a:bodyPr>
          <a:lstStyle/>
          <a:p>
            <a:pPr marL="109728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ПКП должен быть начат в течение первых двух часов после аварии, 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позднее 72 часов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В отношении лиц, получающих ПКП, должны соблюдаться этические принципы, права человека и врачебная тайна.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ПКП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через заседание врачебной комиссии МО.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204864"/>
            <a:ext cx="8352928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17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458569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Медицинский работник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несёт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уголовную ответственность за заражение другого лица ВИЧ-инфекцией вследствие ненадлежащего исполнения своих профессиональных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обязанностей</a:t>
            </a:r>
          </a:p>
          <a:p>
            <a:pPr marL="10972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(статья 122 пункт 4 Уголовного кодекса Российской Федерации)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09" y="1556792"/>
            <a:ext cx="1911291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003232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передачи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579296" cy="4585696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ЛИЧНОЙ ГИГИЕНЫ, а именно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спользование: </a:t>
            </a:r>
          </a:p>
          <a:p>
            <a:pPr marL="109728" indent="0"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бритвенных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возможны остатки крови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зубных щёток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(возможны остатки крови);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маникюрных/педикюрных принадлежностей (возможны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остатки крови);</a:t>
            </a:r>
          </a:p>
          <a:p>
            <a:pPr marL="109728" indent="0">
              <a:lnSpc>
                <a:spcPct val="9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индивидуального постельного белья, мочалок;</a:t>
            </a:r>
          </a:p>
          <a:p>
            <a:pPr marL="109728" indent="0">
              <a:lnSpc>
                <a:spcPct val="9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индивидуального нижнего белья.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977680"/>
            <a:ext cx="2339752" cy="27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03232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ИППП,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ВЕРТИКАЛЬНЫЙ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путь передачи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беременности;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на учёт по беременности, ведение беременности.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ыявление ИППП, возможно возникшей во время беременности и своевременное лечение.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91264" cy="122413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58390"/>
            <a:ext cx="8229600" cy="41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ИППП, заражение которыми возможно при половом контакте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196752"/>
            <a:ext cx="3826768" cy="537778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Гонорея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Хламидийная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инфекция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Венерическая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лимфогранулёма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Сифилис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 шанкр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Донованоз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Микоплазмоз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Уреаплазмоз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ВИЧ/СПИД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0032" y="1196752"/>
            <a:ext cx="3888432" cy="53777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гепатита 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контагиозного моллюска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Трихомониаз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Кандидоз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Фтириаз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есотка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ИППП заражение которыми возможно при контакте с кровью (парентеральный, контактно-бытовой)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888432" cy="43924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Венерическая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лимфогранулёма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Сифилис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 шанкр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Донованоз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ВИЧ/СПИД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0032" y="1556792"/>
            <a:ext cx="3816424" cy="3672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гепатита 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контагиозного моллюска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ИППП, заражение которыми возможно контактно-бытовым путём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контакта с кровью и др. биологическими жидкостями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6408712" cy="223224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Вирус контагиозного моллюска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Фтириаз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Чесотка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ИППП, заражение которыми возможно внутриутробно, при родах.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916832"/>
            <a:ext cx="3826768" cy="465770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Венерическая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лимфогранулёма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Сифилис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Донованоз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ВИЧ/СПИД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ВПГ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7984" y="1916832"/>
            <a:ext cx="4248472" cy="4657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гепатита 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контагиозного моллюска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2722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Индивидуальная профилактика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ИППП -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самостоятельное применение здоровыми лицами мер, направленных на предупреждение заражения ИППП.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621</TotalTime>
  <Words>2485</Words>
  <Application>Microsoft Office PowerPoint</Application>
  <PresentationFormat>Экран (4:3)</PresentationFormat>
  <Paragraphs>289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Городская</vt:lpstr>
      <vt:lpstr>Индивидуальная  профилактика ИППП</vt:lpstr>
      <vt:lpstr>Механизм передачи - способ перемещения возбудителя инфекционных и инвазивных заболеваний из зараженного организма в восприим­чивый.</vt:lpstr>
      <vt:lpstr>Презентация PowerPoint</vt:lpstr>
      <vt:lpstr>Возможные пути передачи ИППП</vt:lpstr>
      <vt:lpstr>ИППП, заражение которыми возможно при половом контакте</vt:lpstr>
      <vt:lpstr>ИППП заражение которыми возможно при контакте с кровью (парентеральный, контактно-бытовой)</vt:lpstr>
      <vt:lpstr>ИППП, заражение которыми возможно контактно-бытовым путём без контакта с кровью и др. биологическими жидкостями</vt:lpstr>
      <vt:lpstr>ИППП, заражение которыми возможно внутриутробно, при родах.</vt:lpstr>
      <vt:lpstr>Индивидуальная профилактика   ИППП - это самостоятельное применение здоровыми лицами мер, направленных на предупреждение заражения ИППП.  </vt:lpstr>
      <vt:lpstr>Лучшим способом предупреждения ИППП является предупреждение возможности заражения </vt:lpstr>
      <vt:lpstr>Контрацепция  ≠ профилактика ИППП </vt:lpstr>
      <vt:lpstr>ПРАВИЛЬНОЕ И РЕГУЛЯРНОЕ ПОЛЬЗОВАНИЕ ПРЕЗЕРВАТИВАМИ</vt:lpstr>
      <vt:lpstr>Презентация PowerPoint</vt:lpstr>
      <vt:lpstr> Мужской презерватив наряду с женским   является основным элементом комплексных стратегий профилактики. </vt:lpstr>
      <vt:lpstr>Презентация PowerPoint</vt:lpstr>
      <vt:lpstr>Причины того, что презервативы не всегда могут предотвратить ИППП. </vt:lpstr>
      <vt:lpstr>Экстренная профилактика </vt:lpstr>
      <vt:lpstr>Презентация PowerPoint</vt:lpstr>
      <vt:lpstr>Экстренная профилактика</vt:lpstr>
      <vt:lpstr>Тем не менее, презерватив не всегда может гарантировать от заражения некоторыми ИППП. </vt:lpstr>
      <vt:lpstr>Профилактика ИППП, ПАРЕНТЕРАЛЬНЫЙ путь передачи</vt:lpstr>
      <vt:lpstr>Профилактика ИППП, ПРОФЕССИОНАЛЬНЫЙ путь передачи на примере ВИЧ</vt:lpstr>
      <vt:lpstr>Профилактика ИППП, ПРОФЕССИОНАЛЬНЫЙ путь передачи</vt:lpstr>
      <vt:lpstr>Презентация PowerPoint</vt:lpstr>
      <vt:lpstr>Профилактика ИППП, ПРОФЕССИОНАЛЬНЫЙ путь передачи</vt:lpstr>
      <vt:lpstr>Защитные приспособления и безопасные технологии (универсальные меры предосторожности):  </vt:lpstr>
      <vt:lpstr>Защитные приспособления и безопасные технологии (универсальные меры предосторожности):  </vt:lpstr>
      <vt:lpstr>Защитные приспособления и безопасные технологии (универсальные меры предосторожности):  </vt:lpstr>
      <vt:lpstr>Оценка риска аварийных ситуаций</vt:lpstr>
      <vt:lpstr>К факторам, от которых зависит риск заражения ВИЧ, следует отнести: </vt:lpstr>
      <vt:lpstr>К факторам, от которых зависит риск заражения ВИЧ, следует отнести: </vt:lpstr>
      <vt:lpstr>Презентация PowerPoint</vt:lpstr>
      <vt:lpstr>Рекомендуемый состав аптечки «Анти-СПИД» </vt:lpstr>
      <vt:lpstr>Первичная профилактика: </vt:lpstr>
      <vt:lpstr>Презентация PowerPoint</vt:lpstr>
      <vt:lpstr>Оформление аварийной ситуации проводится в соответствии с установленными требованиями: </vt:lpstr>
      <vt:lpstr>Решение о назначении и начале приёма постконтактной профилактики: </vt:lpstr>
      <vt:lpstr>       Решение о назначении постконтактной профилактики зависит от характера повреждения слизистых и кожи, глубины повреждения, вида повреждающего инструмента, объёма биологической жидкости, выделяют 3 степени риска заражения: </vt:lpstr>
      <vt:lpstr>Презентация PowerPoint</vt:lpstr>
      <vt:lpstr>Презентация PowerPoint</vt:lpstr>
      <vt:lpstr>Приём ПКП должен быть начат в течение первых двух часов после аварии, но  не позднее 72 часов. В отношении лиц, получающих ПКП, должны соблюдаться этические принципы, права человека и врачебная тайна.  Оформление назначения ПКП проводится через заседание врачебной комиссии МО. </vt:lpstr>
      <vt:lpstr>Презентация PowerPoint</vt:lpstr>
      <vt:lpstr>Профилактика ИППП,  КОНТАКТНО-БЫТОВОЙ путь передачи</vt:lpstr>
      <vt:lpstr>Профилактика ИППП,  ВЕРТИКАЛЬНЫЙ путь передачи</vt:lpstr>
      <vt:lpstr>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профилактика ИППП</dc:title>
  <dc:creator>1</dc:creator>
  <cp:lastModifiedBy>Admin</cp:lastModifiedBy>
  <cp:revision>61</cp:revision>
  <dcterms:created xsi:type="dcterms:W3CDTF">2019-01-21T09:52:43Z</dcterms:created>
  <dcterms:modified xsi:type="dcterms:W3CDTF">2019-01-29T19:07:21Z</dcterms:modified>
</cp:coreProperties>
</file>